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84" r:id="rId5"/>
    <p:sldId id="283" r:id="rId6"/>
    <p:sldId id="258" r:id="rId7"/>
    <p:sldId id="260" r:id="rId8"/>
    <p:sldId id="263" r:id="rId9"/>
    <p:sldId id="264" r:id="rId10"/>
    <p:sldId id="265" r:id="rId11"/>
    <p:sldId id="266" r:id="rId12"/>
    <p:sldId id="268" r:id="rId13"/>
    <p:sldId id="273" r:id="rId14"/>
    <p:sldId id="269" r:id="rId15"/>
    <p:sldId id="270" r:id="rId16"/>
    <p:sldId id="262" r:id="rId17"/>
    <p:sldId id="271" r:id="rId18"/>
    <p:sldId id="272" r:id="rId19"/>
    <p:sldId id="285" r:id="rId20"/>
    <p:sldId id="274" r:id="rId21"/>
    <p:sldId id="275" r:id="rId22"/>
    <p:sldId id="276" r:id="rId23"/>
    <p:sldId id="277" r:id="rId24"/>
    <p:sldId id="278" r:id="rId25"/>
    <p:sldId id="279" r:id="rId26"/>
    <p:sldId id="281" r:id="rId27"/>
    <p:sldId id="282" r:id="rId28"/>
  </p:sldIdLst>
  <p:sldSz cx="12192000" cy="685800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ru-RU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0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2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ru-RU" sz="7200" b="0" strike="noStrike" spc="-1">
                <a:solidFill>
                  <a:srgbClr val="EBEBEB"/>
                </a:solidFill>
                <a:latin typeface="Century Gothic"/>
              </a:rPr>
              <a:t>Образец заголовка</a:t>
            </a:r>
            <a:endParaRPr lang="ru-RU" sz="72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421CFD73-2654-4030-B368-9385268B451A}" type="datetime">
              <a:rPr lang="ru-RU" sz="1100" b="0" strike="noStrike" spc="-1">
                <a:solidFill>
                  <a:srgbClr val="FFFFFF"/>
                </a:solidFill>
                <a:latin typeface="Century Gothic"/>
              </a:rPr>
              <a:t>21.04.2022</a:t>
            </a:fld>
            <a:endParaRPr lang="ru-RU" sz="1100" b="0" strike="noStrike" spc="-1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lstStyle/>
          <a:p>
            <a:endParaRPr lang="ru-RU" sz="2400" b="0" strike="noStrike" spc="-1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fld id="{71FBA257-6479-4466-AF9D-B14F2AC08CFE}" type="slidenum">
              <a:rPr lang="ru-RU" sz="2800" b="0" strike="noStrike" spc="-1">
                <a:solidFill>
                  <a:srgbClr val="FFFFFF"/>
                </a:solidFill>
                <a:latin typeface="Century Gothic"/>
              </a:rPr>
              <a:t>‹#›</a:t>
            </a:fld>
            <a:endParaRPr lang="ru-RU" sz="2800" b="0" strike="noStrike" spc="-1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Century Gothic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600" b="0" strike="noStrike" spc="-1">
                <a:solidFill>
                  <a:srgbClr val="FFFFFF"/>
                </a:solidFill>
                <a:latin typeface="Century Gothic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400" b="0" strike="noStrike" spc="-1">
                <a:solidFill>
                  <a:srgbClr val="FFFFFF"/>
                </a:solidFill>
                <a:latin typeface="Century Gothic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400" b="0" strike="noStrike" spc="-1">
                <a:solidFill>
                  <a:srgbClr val="FFFFFF"/>
                </a:solidFill>
                <a:latin typeface="Century Gothic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Century Gothic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Century Gothic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Century Gothic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4200" b="0" strike="noStrike" spc="-1">
                <a:solidFill>
                  <a:srgbClr val="EBEBEB"/>
                </a:solidFill>
                <a:latin typeface="Century Gothic"/>
              </a:rPr>
              <a:t>Образец заголовка</a:t>
            </a:r>
            <a:endParaRPr lang="ru-RU" sz="42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000" b="0" strike="noStrike" spc="-1">
                <a:solidFill>
                  <a:srgbClr val="FFFFFF"/>
                </a:solidFill>
                <a:latin typeface="Century Gothic"/>
              </a:rPr>
              <a:t>Образец текста</a:t>
            </a: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1800" b="0" strike="noStrike" spc="-1">
                <a:solidFill>
                  <a:srgbClr val="FFFFFF"/>
                </a:solidFill>
                <a:latin typeface="Century Gothic"/>
              </a:rPr>
              <a:t>Второй уровень</a:t>
            </a:r>
          </a:p>
          <a:p>
            <a:pPr marL="1143000" lvl="2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1600" b="0" strike="noStrike" spc="-1">
                <a:solidFill>
                  <a:srgbClr val="FFFFFF"/>
                </a:solidFill>
                <a:latin typeface="Century Gothic"/>
              </a:rPr>
              <a:t>Третий уровень</a:t>
            </a:r>
          </a:p>
          <a:p>
            <a:pPr marL="1600200" lvl="3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1400" b="0" strike="noStrike" spc="-1">
                <a:solidFill>
                  <a:srgbClr val="FFFFFF"/>
                </a:solidFill>
                <a:latin typeface="Century Gothic"/>
              </a:rPr>
              <a:t>Четвертый уровень</a:t>
            </a:r>
          </a:p>
          <a:p>
            <a:pPr marL="2057400" lvl="4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1400" b="0" strike="noStrike" spc="-1">
                <a:solidFill>
                  <a:srgbClr val="FFFFFF"/>
                </a:solidFill>
                <a:latin typeface="Century Gothic"/>
              </a:rPr>
              <a:t>Пятый уровень</a:t>
            </a: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F2862831-74CE-4DA6-A47D-43308B95F7B5}" type="datetime">
              <a:rPr lang="ru-RU" sz="1100" b="0" strike="noStrike" spc="-1">
                <a:solidFill>
                  <a:srgbClr val="FFFFFF"/>
                </a:solidFill>
                <a:latin typeface="Century Gothic"/>
              </a:rPr>
              <a:t>21.04.2022</a:t>
            </a:fld>
            <a:endParaRPr lang="ru-RU" sz="1100" b="0" strike="noStrike" spc="-1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lstStyle/>
          <a:p>
            <a:endParaRPr lang="ru-RU" sz="2400" b="0" strike="noStrike" spc="-1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fld id="{92A03BFD-F5D3-44BC-B22B-94850B454537}" type="slidenum">
              <a:rPr lang="ru-RU" sz="2800" b="0" strike="noStrike" spc="-1">
                <a:solidFill>
                  <a:srgbClr val="FFFFFF"/>
                </a:solidFill>
                <a:latin typeface="Century Gothic"/>
              </a:rPr>
              <a:t>‹#›</a:t>
            </a:fld>
            <a:endParaRPr lang="ru-RU" sz="28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lexgyver.ru/" TargetMode="External"/><Relationship Id="rId2" Type="http://schemas.openxmlformats.org/officeDocument/2006/relationships/hyperlink" Target="https://&#1073;&#1088;&#1080;&#1079;&#1077;&#1082;&#1089;.&#1088;&#1092;/blog/brizer-chto-ehto#upravlenie-brizerom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ru.wikipedia.org/wiki/C++" TargetMode="External"/><Relationship Id="rId4" Type="http://schemas.openxmlformats.org/officeDocument/2006/relationships/hyperlink" Target="https://ru.wikipedia.org/wiki/Arduino_ID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233734" y="354240"/>
            <a:ext cx="9143640" cy="84276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1600" b="1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Государственное бюджетное общеобразовательное учреждение гимназии №498 Невского района Санкт-Петербурга.</a:t>
            </a:r>
            <a:endParaRPr lang="ru-RU" sz="16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7323993" y="2894344"/>
            <a:ext cx="4340520" cy="16552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ru-RU" sz="2000" b="0" strike="noStrike" cap="all" spc="-1" dirty="0">
                <a:solidFill>
                  <a:srgbClr val="8AD0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Проскуряков Роман</a:t>
            </a:r>
            <a:endParaRPr lang="ru-RU" sz="20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ru-RU" sz="2000" b="0" strike="noStrike" cap="all" spc="-1" dirty="0">
                <a:solidFill>
                  <a:srgbClr val="8AD0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ученик 10 «Б» класса </a:t>
            </a:r>
            <a:endParaRPr lang="ru-RU" sz="20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ru-RU" sz="2000" b="0" strike="noStrike" cap="all" spc="-1" dirty="0">
                <a:solidFill>
                  <a:srgbClr val="8AD0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  <a:endParaRPr lang="ru-RU" sz="20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ru-RU" sz="2000" b="0" strike="noStrike" cap="all" spc="-1" dirty="0">
                <a:solidFill>
                  <a:srgbClr val="8AD0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Черепанова Софья Валерьевна</a:t>
            </a:r>
            <a:endParaRPr lang="ru-RU" sz="20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ru-RU" sz="2000" b="0" strike="noStrike" cap="all" spc="-1" dirty="0">
                <a:solidFill>
                  <a:srgbClr val="8AD0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учитель информатики и ИКТ</a:t>
            </a:r>
            <a:endParaRPr lang="ru-RU" sz="20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CustomShape 3"/>
          <p:cNvSpPr/>
          <p:nvPr/>
        </p:nvSpPr>
        <p:spPr>
          <a:xfrm>
            <a:off x="385200" y="1988405"/>
            <a:ext cx="7225560" cy="72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ru-RU" sz="24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Проектирование, разработка  и создание в домашних условиях устройства приточной вентиляции – </a:t>
            </a:r>
            <a:r>
              <a:rPr lang="ru-RU" sz="24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</a:t>
            </a:r>
            <a:r>
              <a:rPr lang="ru-RU" sz="24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CustomShape 4"/>
          <p:cNvSpPr/>
          <p:nvPr/>
        </p:nvSpPr>
        <p:spPr>
          <a:xfrm>
            <a:off x="2482920" y="5191560"/>
            <a:ext cx="7225560" cy="72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ru-RU" sz="2000" b="0" strike="noStrike" spc="-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 </a:t>
            </a:r>
            <a:endParaRPr lang="ru-RU" sz="2000" b="0" strike="noStrike" spc="-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90000"/>
              </a:lnSpc>
            </a:pPr>
            <a:r>
              <a:rPr lang="ru-RU" sz="2000" b="0" strike="noStrike" spc="-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2022 год </a:t>
            </a:r>
            <a:endParaRPr lang="ru-RU" sz="2000" b="0" strike="noStrike" spc="-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1393560" y="42120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4200" b="0" strike="noStrike" spc="-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Нагреватель</a:t>
            </a:r>
            <a:endParaRPr lang="ru-RU" sz="4200" b="0" strike="noStrike" spc="-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2" name="Объект 5"/>
          <p:cNvPicPr/>
          <p:nvPr/>
        </p:nvPicPr>
        <p:blipFill>
          <a:blip r:embed="rId2"/>
          <a:stretch/>
        </p:blipFill>
        <p:spPr>
          <a:xfrm rot="5400000">
            <a:off x="3789720" y="1973520"/>
            <a:ext cx="4612320" cy="4046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87444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4200" b="0" strike="noStrike" spc="-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Датчики</a:t>
            </a:r>
            <a:endParaRPr lang="ru-RU" sz="4200" b="0" strike="noStrike" spc="-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7" name="Объект 5"/>
          <p:cNvPicPr/>
          <p:nvPr/>
        </p:nvPicPr>
        <p:blipFill>
          <a:blip r:embed="rId2"/>
          <a:stretch/>
        </p:blipFill>
        <p:spPr>
          <a:xfrm>
            <a:off x="2423160" y="2052720"/>
            <a:ext cx="6454080" cy="4195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1416600" y="1249602"/>
            <a:ext cx="8925480" cy="6120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32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Калибровка </a:t>
            </a:r>
            <a:r>
              <a:rPr lang="ru-RU" sz="32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датчиков</a:t>
            </a:r>
            <a:endParaRPr lang="ru-RU" sz="32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Shape 2"/>
          <p:cNvSpPr txBox="1"/>
          <p:nvPr/>
        </p:nvSpPr>
        <p:spPr>
          <a:xfrm>
            <a:off x="2327309" y="5734731"/>
            <a:ext cx="1991350" cy="611999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r>
              <a:rPr lang="ru-RU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Датчик </a:t>
            </a:r>
            <a:r>
              <a:rPr lang="en-US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CO2</a:t>
            </a:r>
            <a:endParaRPr lang="ru-RU" sz="2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CustomShape 3"/>
          <p:cNvSpPr/>
          <p:nvPr/>
        </p:nvSpPr>
        <p:spPr>
          <a:xfrm>
            <a:off x="1416600" y="397800"/>
            <a:ext cx="8925480" cy="61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44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</a:t>
            </a:r>
            <a:r>
              <a:rPr lang="ru-RU" sz="44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 датчиками</a:t>
            </a:r>
            <a:endParaRPr lang="ru-RU" sz="4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740" y="2101404"/>
            <a:ext cx="4256489" cy="347688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129" y="2101404"/>
            <a:ext cx="4666717" cy="3500038"/>
          </a:xfrm>
          <a:prstGeom prst="rect">
            <a:avLst/>
          </a:prstGeom>
        </p:spPr>
      </p:pic>
      <p:sp>
        <p:nvSpPr>
          <p:cNvPr id="7" name="TextShape 2"/>
          <p:cNvSpPr txBox="1"/>
          <p:nvPr/>
        </p:nvSpPr>
        <p:spPr>
          <a:xfrm>
            <a:off x="6587285" y="5734732"/>
            <a:ext cx="2920403" cy="611999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r>
              <a:rPr lang="ru-RU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Датчик </a:t>
            </a:r>
            <a:r>
              <a:rPr lang="ru-RU" sz="2400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температуры</a:t>
            </a:r>
            <a:endParaRPr lang="ru-RU" sz="2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1251360" y="38952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4200" b="0" strike="noStrike" spc="-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Двухстрочечный LCD дисплей и энкодер</a:t>
            </a:r>
            <a:endParaRPr lang="ru-RU" sz="4200" b="0" strike="noStrike" spc="-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9" name="Объект 5"/>
          <p:cNvPicPr/>
          <p:nvPr/>
        </p:nvPicPr>
        <p:blipFill>
          <a:blip r:embed="rId2"/>
          <a:stretch/>
        </p:blipFill>
        <p:spPr>
          <a:xfrm>
            <a:off x="1251360" y="1992240"/>
            <a:ext cx="3961440" cy="3583800"/>
          </a:xfrm>
          <a:prstGeom prst="rect">
            <a:avLst/>
          </a:prstGeom>
          <a:ln>
            <a:noFill/>
          </a:ln>
        </p:spPr>
      </p:pic>
      <p:pic>
        <p:nvPicPr>
          <p:cNvPr id="150" name="Рисунок 6"/>
          <p:cNvPicPr/>
          <p:nvPr/>
        </p:nvPicPr>
        <p:blipFill>
          <a:blip r:embed="rId3"/>
          <a:stretch/>
        </p:blipFill>
        <p:spPr>
          <a:xfrm>
            <a:off x="6316560" y="1992240"/>
            <a:ext cx="4774320" cy="3583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874440" y="4420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4200" b="0" strike="noStrike" spc="-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Выпускная решётка</a:t>
            </a:r>
            <a:endParaRPr lang="ru-RU" sz="4200" b="0" strike="noStrike" spc="-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2" name="Объект 5"/>
          <p:cNvPicPr/>
          <p:nvPr/>
        </p:nvPicPr>
        <p:blipFill>
          <a:blip r:embed="rId2"/>
          <a:stretch/>
        </p:blipFill>
        <p:spPr>
          <a:xfrm>
            <a:off x="2703960" y="2052720"/>
            <a:ext cx="5745240" cy="4195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1232128" y="64674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32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Закупки </a:t>
            </a:r>
            <a:r>
              <a:rPr lang="ru-RU" sz="32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нужных компонентов и подготовка инструментов	</a:t>
            </a:r>
            <a:endParaRPr lang="ru-RU" sz="32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4" name="Объект 7"/>
          <p:cNvPicPr/>
          <p:nvPr/>
        </p:nvPicPr>
        <p:blipFill>
          <a:blip r:embed="rId2"/>
          <a:stretch/>
        </p:blipFill>
        <p:spPr>
          <a:xfrm>
            <a:off x="1495440" y="2373120"/>
            <a:ext cx="1666440" cy="1383120"/>
          </a:xfrm>
          <a:prstGeom prst="rect">
            <a:avLst/>
          </a:prstGeom>
          <a:ln>
            <a:noFill/>
          </a:ln>
        </p:spPr>
      </p:pic>
      <p:pic>
        <p:nvPicPr>
          <p:cNvPr id="125" name="Рисунок 8"/>
          <p:cNvPicPr/>
          <p:nvPr/>
        </p:nvPicPr>
        <p:blipFill>
          <a:blip r:embed="rId3"/>
          <a:stretch/>
        </p:blipFill>
        <p:spPr>
          <a:xfrm>
            <a:off x="4629240" y="2373120"/>
            <a:ext cx="2239200" cy="1377360"/>
          </a:xfrm>
          <a:prstGeom prst="rect">
            <a:avLst/>
          </a:prstGeom>
          <a:ln>
            <a:noFill/>
          </a:ln>
        </p:spPr>
      </p:pic>
      <p:pic>
        <p:nvPicPr>
          <p:cNvPr id="126" name="Рисунок 9"/>
          <p:cNvPicPr/>
          <p:nvPr/>
        </p:nvPicPr>
        <p:blipFill>
          <a:blip r:embed="rId4"/>
          <a:stretch/>
        </p:blipFill>
        <p:spPr>
          <a:xfrm>
            <a:off x="8364600" y="2373120"/>
            <a:ext cx="1684080" cy="1377360"/>
          </a:xfrm>
          <a:prstGeom prst="rect">
            <a:avLst/>
          </a:prstGeom>
          <a:ln>
            <a:noFill/>
          </a:ln>
        </p:spPr>
      </p:pic>
      <p:pic>
        <p:nvPicPr>
          <p:cNvPr id="127" name="Рисунок 10"/>
          <p:cNvPicPr/>
          <p:nvPr/>
        </p:nvPicPr>
        <p:blipFill>
          <a:blip r:embed="rId5"/>
          <a:stretch/>
        </p:blipFill>
        <p:spPr>
          <a:xfrm>
            <a:off x="2656080" y="4403160"/>
            <a:ext cx="1839240" cy="1835280"/>
          </a:xfrm>
          <a:prstGeom prst="rect">
            <a:avLst/>
          </a:prstGeom>
          <a:ln>
            <a:noFill/>
          </a:ln>
        </p:spPr>
      </p:pic>
      <p:pic>
        <p:nvPicPr>
          <p:cNvPr id="128" name="Рисунок 11"/>
          <p:cNvPicPr/>
          <p:nvPr/>
        </p:nvPicPr>
        <p:blipFill>
          <a:blip r:embed="rId6"/>
          <a:stretch/>
        </p:blipFill>
        <p:spPr>
          <a:xfrm>
            <a:off x="6749640" y="4403160"/>
            <a:ext cx="1765440" cy="1835280"/>
          </a:xfrm>
          <a:prstGeom prst="rect">
            <a:avLst/>
          </a:prstGeom>
          <a:ln>
            <a:noFill/>
          </a:ln>
        </p:spPr>
      </p:pic>
      <p:sp>
        <p:nvSpPr>
          <p:cNvPr id="129" name="CustomShape 2"/>
          <p:cNvSpPr/>
          <p:nvPr/>
        </p:nvSpPr>
        <p:spPr>
          <a:xfrm>
            <a:off x="5020200" y="3796200"/>
            <a:ext cx="145728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esp8266</a:t>
            </a:r>
            <a:endParaRPr lang="ru-RU" sz="2400" b="0" strike="noStrike" spc="-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8066160" y="3796200"/>
            <a:ext cx="22809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Arduino nano</a:t>
            </a:r>
            <a:endParaRPr lang="ru-RU" sz="2400" b="0" strike="noStrike" spc="-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1318680" y="4420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4200" b="1" strike="noStrike" spc="-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Программная часть</a:t>
            </a:r>
            <a:endParaRPr lang="ru-RU" sz="4200" b="0" strike="noStrike" spc="-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4" name="Объект 3"/>
          <p:cNvPicPr/>
          <p:nvPr/>
        </p:nvPicPr>
        <p:blipFill>
          <a:blip r:embed="rId2"/>
          <a:stretch/>
        </p:blipFill>
        <p:spPr>
          <a:xfrm>
            <a:off x="1113840" y="1690560"/>
            <a:ext cx="1707480" cy="1707480"/>
          </a:xfrm>
          <a:prstGeom prst="rect">
            <a:avLst/>
          </a:prstGeom>
          <a:ln>
            <a:noFill/>
          </a:ln>
        </p:spPr>
      </p:pic>
      <p:pic>
        <p:nvPicPr>
          <p:cNvPr id="155" name="Рисунок 4"/>
          <p:cNvPicPr/>
          <p:nvPr/>
        </p:nvPicPr>
        <p:blipFill>
          <a:blip r:embed="rId3"/>
          <a:stretch/>
        </p:blipFill>
        <p:spPr>
          <a:xfrm>
            <a:off x="4224600" y="1690560"/>
            <a:ext cx="6252480" cy="3357360"/>
          </a:xfrm>
          <a:prstGeom prst="rect">
            <a:avLst/>
          </a:prstGeom>
          <a:ln>
            <a:noFill/>
          </a:ln>
        </p:spPr>
      </p:pic>
      <p:sp>
        <p:nvSpPr>
          <p:cNvPr id="156" name="CustomShape 2"/>
          <p:cNvSpPr/>
          <p:nvPr/>
        </p:nvSpPr>
        <p:spPr>
          <a:xfrm>
            <a:off x="1318680" y="3861000"/>
            <a:ext cx="3018600" cy="118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Среда разработки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IDE</a:t>
            </a:r>
            <a:endParaRPr lang="ru-RU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1437120" y="354600"/>
            <a:ext cx="8925480" cy="6120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20000"/>
          </a:bodyPr>
          <a:lstStyle/>
          <a:p>
            <a:pPr algn="ctr">
              <a:lnSpc>
                <a:spcPct val="100000"/>
              </a:lnSpc>
            </a:pPr>
            <a:r>
              <a:rPr lang="ru-RU" sz="44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Установка </a:t>
            </a:r>
            <a:r>
              <a:rPr lang="ru-RU" sz="44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устройства	</a:t>
            </a:r>
            <a:endParaRPr lang="ru-RU" sz="4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8" name="Объект 6"/>
          <p:cNvPicPr/>
          <p:nvPr/>
        </p:nvPicPr>
        <p:blipFill>
          <a:blip r:embed="rId2"/>
          <a:stretch/>
        </p:blipFill>
        <p:spPr>
          <a:xfrm>
            <a:off x="3782160" y="1296000"/>
            <a:ext cx="3921840" cy="5082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1437120" y="354600"/>
            <a:ext cx="8925480" cy="6120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20000"/>
          </a:bodyPr>
          <a:lstStyle/>
          <a:p>
            <a:pPr algn="ctr">
              <a:lnSpc>
                <a:spcPct val="100000"/>
              </a:lnSpc>
            </a:pPr>
            <a:r>
              <a:rPr lang="ru-RU" sz="44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Алгоритмы работы </a:t>
            </a:r>
            <a:r>
              <a:rPr lang="ru-RU" sz="4400" b="0" strike="noStrike" spc="-1" dirty="0" err="1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бризера</a:t>
            </a:r>
            <a:endParaRPr lang="ru-RU" sz="4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5"/>
          <p:cNvPicPr/>
          <p:nvPr/>
        </p:nvPicPr>
        <p:blipFill>
          <a:blip r:embed="rId2"/>
          <a:stretch/>
        </p:blipFill>
        <p:spPr>
          <a:xfrm>
            <a:off x="764197" y="1725577"/>
            <a:ext cx="3904518" cy="1670731"/>
          </a:xfrm>
          <a:prstGeom prst="rect">
            <a:avLst/>
          </a:prstGeom>
          <a:ln>
            <a:noFill/>
          </a:ln>
        </p:spPr>
      </p:pic>
      <p:pic>
        <p:nvPicPr>
          <p:cNvPr id="5" name="Picture 2"/>
          <p:cNvPicPr/>
          <p:nvPr/>
        </p:nvPicPr>
        <p:blipFill>
          <a:blip r:embed="rId3"/>
          <a:stretch/>
        </p:blipFill>
        <p:spPr>
          <a:xfrm>
            <a:off x="6007214" y="1186962"/>
            <a:ext cx="3889062" cy="2778369"/>
          </a:xfrm>
          <a:prstGeom prst="rect">
            <a:avLst/>
          </a:prstGeom>
          <a:ln>
            <a:noFill/>
          </a:ln>
        </p:spPr>
      </p:pic>
      <p:pic>
        <p:nvPicPr>
          <p:cNvPr id="6" name="Picture 2"/>
          <p:cNvPicPr/>
          <p:nvPr/>
        </p:nvPicPr>
        <p:blipFill>
          <a:blip r:embed="rId4"/>
          <a:stretch/>
        </p:blipFill>
        <p:spPr>
          <a:xfrm>
            <a:off x="1617452" y="4324293"/>
            <a:ext cx="5000760" cy="1863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946088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1514520" y="407353"/>
            <a:ext cx="8925480" cy="6120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20000"/>
          </a:bodyPr>
          <a:lstStyle/>
          <a:p>
            <a:pPr algn="ctr">
              <a:lnSpc>
                <a:spcPct val="100000"/>
              </a:lnSpc>
            </a:pPr>
            <a:r>
              <a:rPr lang="ru-RU" sz="44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Опрос </a:t>
            </a:r>
            <a:r>
              <a:rPr lang="ru-RU" sz="44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датчиков температуры	</a:t>
            </a:r>
            <a:endParaRPr lang="ru-RU" sz="4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1493640" y="1732084"/>
            <a:ext cx="8946360" cy="1711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r>
              <a:rPr lang="ru-RU" sz="21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1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Данные с датчика температуры </a:t>
            </a:r>
            <a:r>
              <a:rPr lang="ru-RU" sz="21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проходят этап фильтрации. Для этого используется медианный фильтр 3-го порядка. Алгоритм заключается в том, чтобы взять среднее из 3 последних значений.</a:t>
            </a:r>
          </a:p>
          <a:p>
            <a:pPr algn="just">
              <a:lnSpc>
                <a:spcPct val="100000"/>
              </a:lnSpc>
              <a:spcBef>
                <a:spcPts val="1001"/>
              </a:spcBef>
            </a:pPr>
            <a:endParaRPr lang="ru-RU" sz="21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4" name="Picture 5"/>
          <p:cNvPicPr/>
          <p:nvPr/>
        </p:nvPicPr>
        <p:blipFill>
          <a:blip r:embed="rId2"/>
          <a:stretch/>
        </p:blipFill>
        <p:spPr>
          <a:xfrm>
            <a:off x="2909520" y="3528000"/>
            <a:ext cx="5946480" cy="2544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909789" y="538781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3200" b="1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  <a:endParaRPr lang="ru-RU" sz="4800" b="1" spc="-1" dirty="0">
              <a:solidFill>
                <a:srgbClr val="EBEBE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909789" y="1938821"/>
            <a:ext cx="959832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just"/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Данный </a:t>
            </a:r>
            <a:r>
              <a:rPr lang="ru-RU" sz="2400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направлен на решение сразу трёх главных проблем, связанных климатом в закрытом помещение</a:t>
            </a: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3080" indent="-34272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повышенный </a:t>
            </a:r>
            <a:r>
              <a:rPr lang="ru-RU" sz="2400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уровень </a:t>
            </a:r>
            <a:r>
              <a:rPr lang="en-US" sz="2400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</a:t>
            </a:r>
            <a:r>
              <a:rPr lang="ru-RU" sz="2400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3080" indent="-34272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пыль </a:t>
            </a:r>
            <a:r>
              <a:rPr lang="ru-RU" sz="2400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 улицы</a:t>
            </a: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3080" indent="-34272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сквозняки</a:t>
            </a:r>
            <a:r>
              <a:rPr lang="ru-RU" sz="2400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Таким </a:t>
            </a:r>
            <a:r>
              <a:rPr lang="ru-RU" sz="2400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образом, пользователю не придётся больше выбирать: не выспаться в непроветренной комнате с закрытым окном или проснуться посреди ночи от холода и с насморком наутро.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1437120" y="451316"/>
            <a:ext cx="8925480" cy="6120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20000"/>
          </a:bodyPr>
          <a:lstStyle/>
          <a:p>
            <a:pPr algn="ctr">
              <a:lnSpc>
                <a:spcPct val="100000"/>
              </a:lnSpc>
            </a:pPr>
            <a:r>
              <a:rPr lang="ru-RU" sz="44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Опрос </a:t>
            </a:r>
            <a:r>
              <a:rPr lang="ru-RU" sz="44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датчика CO</a:t>
            </a:r>
            <a:r>
              <a:rPr lang="ru-RU" sz="4200" b="0" strike="noStrike" spc="-1" baseline="-25000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sz="42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1437120" y="1477800"/>
            <a:ext cx="8946360" cy="1711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Для получения данных с датчика CO</a:t>
            </a:r>
            <a:r>
              <a:rPr lang="ru-RU" sz="2400" b="0" strike="noStrike" spc="-1" baseline="-25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используется библиотека «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Wire.h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». Фильтрация </a:t>
            </a:r>
            <a:r>
              <a:rPr lang="ru-RU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этого датчика заключается в взятие среднего арифметического из последних </a:t>
            </a:r>
            <a:r>
              <a:rPr lang="ru-RU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значений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67" name="Picture 3"/>
          <p:cNvPicPr/>
          <p:nvPr/>
        </p:nvPicPr>
        <p:blipFill>
          <a:blip r:embed="rId2"/>
          <a:stretch/>
        </p:blipFill>
        <p:spPr>
          <a:xfrm>
            <a:off x="1698120" y="3263400"/>
            <a:ext cx="8553240" cy="271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2"/>
          <p:cNvSpPr txBox="1"/>
          <p:nvPr/>
        </p:nvSpPr>
        <p:spPr>
          <a:xfrm>
            <a:off x="808560" y="1550755"/>
            <a:ext cx="8946360" cy="79838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r>
              <a:rPr lang="ru-RU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Раз 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час происходит проверка по следующему алгоритму:</a:t>
            </a:r>
          </a:p>
        </p:txBody>
      </p:sp>
      <p:sp>
        <p:nvSpPr>
          <p:cNvPr id="170" name="CustomShape 3"/>
          <p:cNvSpPr/>
          <p:nvPr/>
        </p:nvSpPr>
        <p:spPr>
          <a:xfrm>
            <a:off x="1588264" y="506824"/>
            <a:ext cx="8925480" cy="61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28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</a:t>
            </a:r>
            <a:r>
              <a:rPr lang="ru-RU" sz="28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поддержания требуемого CO</a:t>
            </a:r>
            <a:r>
              <a:rPr lang="ru-RU" sz="2800" b="0" strike="noStrike" spc="-1" baseline="-25000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8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ru-RU" sz="28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1" name="Picture 2"/>
          <p:cNvPicPr/>
          <p:nvPr/>
        </p:nvPicPr>
        <p:blipFill>
          <a:blip r:embed="rId2"/>
          <a:stretch/>
        </p:blipFill>
        <p:spPr>
          <a:xfrm>
            <a:off x="808560" y="2601000"/>
            <a:ext cx="5000760" cy="1863000"/>
          </a:xfrm>
          <a:prstGeom prst="rect">
            <a:avLst/>
          </a:prstGeom>
          <a:ln>
            <a:noFill/>
          </a:ln>
        </p:spPr>
      </p:pic>
      <p:pic>
        <p:nvPicPr>
          <p:cNvPr id="172" name="Picture 3"/>
          <p:cNvPicPr/>
          <p:nvPr/>
        </p:nvPicPr>
        <p:blipFill>
          <a:blip r:embed="rId3"/>
          <a:stretch/>
        </p:blipFill>
        <p:spPr>
          <a:xfrm>
            <a:off x="5893490" y="2601000"/>
            <a:ext cx="5835600" cy="1863000"/>
          </a:xfrm>
          <a:prstGeom prst="rect">
            <a:avLst/>
          </a:prstGeom>
          <a:ln>
            <a:noFill/>
          </a:ln>
        </p:spPr>
      </p:pic>
      <p:sp>
        <p:nvSpPr>
          <p:cNvPr id="173" name="CustomShape 4"/>
          <p:cNvSpPr/>
          <p:nvPr/>
        </p:nvSpPr>
        <p:spPr>
          <a:xfrm>
            <a:off x="808560" y="4715862"/>
            <a:ext cx="9336600" cy="13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marL="343080" algn="just">
              <a:lnSpc>
                <a:spcPct val="150000"/>
              </a:lnSpc>
              <a:spcBef>
                <a:spcPts val="1001"/>
              </a:spcBef>
              <a:spcAft>
                <a:spcPts val="799"/>
              </a:spcAft>
            </a:pPr>
            <a:r>
              <a:rPr lang="ru-RU" sz="2400" spc="-1" dirty="0">
                <a:solidFill>
                  <a:srgbClr val="FFFFF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	</a:t>
            </a:r>
            <a:r>
              <a:rPr lang="ru-RU" sz="24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Таким </a:t>
            </a:r>
            <a:r>
              <a:rPr lang="ru-RU" sz="24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простым, но эффективным способом происходит контролирование CO2 в помещение.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2"/>
          <p:cNvSpPr/>
          <p:nvPr/>
        </p:nvSpPr>
        <p:spPr>
          <a:xfrm>
            <a:off x="1570680" y="550440"/>
            <a:ext cx="8925480" cy="61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32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</a:t>
            </a:r>
            <a:r>
              <a:rPr lang="ru-RU" sz="32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поддержания требуемой температуры</a:t>
            </a:r>
            <a:endParaRPr lang="ru-RU" sz="3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6" name="Picture 2"/>
          <p:cNvPicPr/>
          <p:nvPr/>
        </p:nvPicPr>
        <p:blipFill>
          <a:blip r:embed="rId2"/>
          <a:stretch/>
        </p:blipFill>
        <p:spPr>
          <a:xfrm>
            <a:off x="2936630" y="1696916"/>
            <a:ext cx="5613286" cy="401016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777130" y="1720440"/>
            <a:ext cx="5934960" cy="44553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 двухстрочного LCD дисплея можно увидеть: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Значения со всех датчиков (3 температуры, CO</a:t>
            </a:r>
            <a:r>
              <a:rPr lang="ru-RU" sz="2000" b="0" strike="noStrike" spc="-1" baseline="-25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часы реального времени);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Текущая дата, загруженность нагревательного элемента в %;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График CO</a:t>
            </a:r>
            <a:r>
              <a:rPr lang="ru-RU" sz="2000" b="0" strike="noStrike" spc="-1" baseline="-25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за последние </a:t>
            </a: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дня </a:t>
            </a: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2000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68</a:t>
            </a: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значений);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График температуры на улице за последние </a:t>
            </a:r>
            <a:r>
              <a:rPr lang="ru-RU" sz="20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месяцев (</a:t>
            </a:r>
            <a:r>
              <a:rPr lang="en-US" sz="2000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217</a:t>
            </a: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значени</a:t>
            </a:r>
            <a:r>
              <a:rPr lang="ru-RU" sz="2000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й</a:t>
            </a: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343080" indent="-342720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Графики затрат на электричество за последние </a:t>
            </a:r>
            <a:r>
              <a:rPr lang="ru-RU" sz="2000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месяцев (</a:t>
            </a:r>
            <a:r>
              <a:rPr lang="en-US" sz="2000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217</a:t>
            </a: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значени</a:t>
            </a:r>
            <a:r>
              <a:rPr lang="ru-RU" sz="2000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й</a:t>
            </a: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ru-RU" sz="20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0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Общая 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сумма затрат на электричество за последний день и месяц;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Все пользовательский настройки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(с возможностью их менять).</a:t>
            </a:r>
          </a:p>
        </p:txBody>
      </p:sp>
      <p:sp>
        <p:nvSpPr>
          <p:cNvPr id="178" name="CustomShape 2"/>
          <p:cNvSpPr/>
          <p:nvPr/>
        </p:nvSpPr>
        <p:spPr>
          <a:xfrm>
            <a:off x="1138181" y="762120"/>
            <a:ext cx="8925480" cy="61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28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Взаимодействие </a:t>
            </a:r>
            <a:r>
              <a:rPr lang="ru-RU" sz="28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через монитор и </a:t>
            </a:r>
            <a:r>
              <a:rPr lang="ru-RU" sz="2800" b="0" strike="noStrike" spc="-1" dirty="0" err="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энкодер</a:t>
            </a:r>
            <a:endParaRPr lang="ru-RU" sz="28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0" name="Рисунок 6"/>
          <p:cNvPicPr/>
          <p:nvPr/>
        </p:nvPicPr>
        <p:blipFill>
          <a:blip r:embed="rId2"/>
          <a:stretch/>
        </p:blipFill>
        <p:spPr>
          <a:xfrm>
            <a:off x="7446960" y="1720440"/>
            <a:ext cx="2801160" cy="2538360"/>
          </a:xfrm>
          <a:prstGeom prst="rect">
            <a:avLst/>
          </a:prstGeom>
          <a:ln>
            <a:noFill/>
          </a:ln>
        </p:spPr>
      </p:pic>
      <p:pic>
        <p:nvPicPr>
          <p:cNvPr id="181" name="Рисунок 7"/>
          <p:cNvPicPr/>
          <p:nvPr/>
        </p:nvPicPr>
        <p:blipFill>
          <a:blip r:embed="rId3"/>
          <a:stretch/>
        </p:blipFill>
        <p:spPr>
          <a:xfrm>
            <a:off x="7446960" y="4339440"/>
            <a:ext cx="2801160" cy="2102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1437120" y="354600"/>
            <a:ext cx="8925480" cy="1063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38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Взаимодействие </a:t>
            </a:r>
            <a:r>
              <a:rPr lang="ru-RU" sz="38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через сайт</a:t>
            </a:r>
            <a:endParaRPr lang="ru-RU" sz="38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3" name="Объект 4"/>
          <p:cNvPicPr/>
          <p:nvPr/>
        </p:nvPicPr>
        <p:blipFill>
          <a:blip r:embed="rId2"/>
          <a:stretch/>
        </p:blipFill>
        <p:spPr>
          <a:xfrm>
            <a:off x="3187080" y="1485360"/>
            <a:ext cx="2298960" cy="5185800"/>
          </a:xfrm>
          <a:prstGeom prst="rect">
            <a:avLst/>
          </a:prstGeom>
          <a:ln>
            <a:noFill/>
          </a:ln>
        </p:spPr>
      </p:pic>
      <p:pic>
        <p:nvPicPr>
          <p:cNvPr id="184" name="Рисунок 5"/>
          <p:cNvPicPr/>
          <p:nvPr/>
        </p:nvPicPr>
        <p:blipFill>
          <a:blip r:embed="rId3"/>
          <a:stretch/>
        </p:blipFill>
        <p:spPr>
          <a:xfrm>
            <a:off x="5739480" y="1485360"/>
            <a:ext cx="2928600" cy="5185800"/>
          </a:xfrm>
          <a:prstGeom prst="rect">
            <a:avLst/>
          </a:prstGeom>
          <a:ln>
            <a:noFill/>
          </a:ln>
        </p:spPr>
      </p:pic>
      <p:sp>
        <p:nvSpPr>
          <p:cNvPr id="185" name="CustomShape 2"/>
          <p:cNvSpPr/>
          <p:nvPr/>
        </p:nvSpPr>
        <p:spPr>
          <a:xfrm>
            <a:off x="771480" y="2406960"/>
            <a:ext cx="241560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2700" b="0" strike="noStrike" spc="-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Данные о работе </a:t>
            </a:r>
            <a:r>
              <a:rPr lang="ru-RU" sz="2700" b="0" strike="noStrike" spc="-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бризера</a:t>
            </a:r>
            <a:endParaRPr lang="ru-RU" sz="27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8911800" y="2406960"/>
            <a:ext cx="241560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2700" b="0" strike="noStrike" spc="-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Настройки бризера</a:t>
            </a:r>
            <a:endParaRPr lang="ru-RU" sz="2700" b="0" strike="noStrike" spc="-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1287651" y="676330"/>
            <a:ext cx="8925480" cy="1063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4800" b="1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  <a:endParaRPr lang="ru-RU" sz="48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TextShape 2"/>
          <p:cNvSpPr txBox="1"/>
          <p:nvPr/>
        </p:nvSpPr>
        <p:spPr>
          <a:xfrm>
            <a:off x="819055" y="1933920"/>
            <a:ext cx="645912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001"/>
              </a:spcBef>
            </a:pP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— это оптимальное устройство с точки зрения его функциональности, временных и финансовых затрат. Относительно других систем приточной вентиляции,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наилучшим образом решает большинство проблем, связанных с микроклиматом в помещении.</a:t>
            </a:r>
          </a:p>
        </p:txBody>
      </p:sp>
      <p:pic>
        <p:nvPicPr>
          <p:cNvPr id="191" name="Picture 2"/>
          <p:cNvPicPr/>
          <p:nvPr/>
        </p:nvPicPr>
        <p:blipFill>
          <a:blip r:embed="rId2"/>
          <a:stretch/>
        </p:blipFill>
        <p:spPr>
          <a:xfrm>
            <a:off x="7461360" y="1933920"/>
            <a:ext cx="3363480" cy="4484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1250280" y="59976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4000" b="1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Список </a:t>
            </a:r>
            <a:r>
              <a:rPr lang="ru-RU" sz="4000" b="1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литературы</a:t>
            </a:r>
            <a:endParaRPr lang="ru-RU" sz="40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3" name="TextShape 2"/>
          <p:cNvSpPr txBox="1"/>
          <p:nvPr/>
        </p:nvSpPr>
        <p:spPr>
          <a:xfrm>
            <a:off x="798479" y="2014200"/>
            <a:ext cx="952369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— что это за устройство и как оно работает? </a:t>
            </a:r>
            <a:r>
              <a:rPr lang="ru-RU" sz="2400" b="0" u="sng" strike="noStrike" spc="-1" dirty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https://xn--90aifdm6al.xn--p1ai/blog/brizer-chto-ehto#upravlenie-brizerom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AlexGyver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0" u="sng" strike="noStrike" spc="-1" dirty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alexgyver.ru</a:t>
            </a:r>
            <a:endParaRPr lang="ru-RU" sz="2400" b="0" u="sng" strike="noStrike" spc="-1" dirty="0" smtClean="0">
              <a:solidFill>
                <a:srgbClr val="58C1BA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2720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b="0" strike="noStrike" spc="-1" dirty="0" err="1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r>
              <a:rPr lang="ru-RU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IDE — Википедия 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https://ru.wikipedia.org/wiki/Arduino_IDE</a:t>
            </a:r>
            <a:endParaRPr lang="ru-RU" sz="2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C++ — Википедия </a:t>
            </a:r>
            <a:r>
              <a:rPr lang="ru-RU" sz="2400" b="0" u="sng" strike="noStrike" spc="-1" dirty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</a:t>
            </a:r>
            <a:r>
              <a:rPr lang="ru-RU" sz="2400" b="0" u="sng" strike="noStrike" spc="-1" dirty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://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ru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wikipedia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org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/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wiki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/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C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%2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B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%2</a:t>
            </a:r>
            <a:r>
              <a:rPr lang="ru-RU" sz="2400" b="0" u="sng" strike="noStrike" spc="-1" dirty="0" smtClean="0">
                <a:solidFill>
                  <a:srgbClr val="58C1BA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B</a:t>
            </a:r>
            <a:endParaRPr lang="ru-RU" sz="2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549000" y="503613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3200" b="1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  <a:endParaRPr lang="ru-RU" sz="3200" b="1" spc="-1" dirty="0">
              <a:solidFill>
                <a:srgbClr val="EBEBE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786087" y="1361895"/>
            <a:ext cx="9694343" cy="5118037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just"/>
            <a:r>
              <a:rPr lang="ru-RU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Цель</a:t>
            </a:r>
            <a:r>
              <a:rPr lang="en-US" b="1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ru-RU" spc="-1" dirty="0" err="1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оздать</a:t>
            </a:r>
            <a:r>
              <a:rPr lang="ru-RU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устройство, автоматизирующее проветривание и контролирующее очищение и нагрев воздуха в помещение.</a:t>
            </a:r>
          </a:p>
          <a:p>
            <a:pPr algn="just"/>
            <a:r>
              <a:rPr lang="en-US" b="1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r>
              <a:rPr lang="en-US" b="1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ru-RU" spc="-1" dirty="0">
              <a:solidFill>
                <a:srgbClr val="EBEBE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272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Поиск </a:t>
            </a:r>
            <a:r>
              <a:rPr lang="ru-RU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структурирование необходимой информации о факторах воздуха, влияющих на состояние человека;</a:t>
            </a:r>
          </a:p>
          <a:p>
            <a:pPr marL="343080" lvl="0" indent="-342720" algn="just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Поиск и структурирование необходимой информации о готовых решениях, их цене, недостатках и преимуществах;</a:t>
            </a:r>
          </a:p>
          <a:p>
            <a:pPr marL="343080" lvl="0" indent="-342720" algn="just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Выделение главных функций устройства, зарисовка его схематического изображения; </a:t>
            </a:r>
          </a:p>
          <a:p>
            <a:pPr marL="343080" lvl="0" indent="-342720" algn="just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Закупка нужных компонентов;</a:t>
            </a:r>
          </a:p>
          <a:p>
            <a:pPr marL="343080" lvl="0" indent="-342720" algn="just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Изучение языка программирования, среды разработки</a:t>
            </a:r>
          </a:p>
          <a:p>
            <a:pPr marL="343080" lvl="0" indent="-342720" algn="just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Изучение принципов работы всех компонентов устройства (датчиков, монитора и т.д</a:t>
            </a:r>
            <a:r>
              <a:rPr lang="ru-RU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.);</a:t>
            </a:r>
          </a:p>
          <a:p>
            <a:pPr marL="343080" lvl="0" indent="-342720" algn="just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Написание </a:t>
            </a:r>
            <a:r>
              <a:rPr lang="ru-RU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скетча, выполняющего минимальный функционал </a:t>
            </a:r>
            <a:r>
              <a:rPr lang="ru-RU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устройства;</a:t>
            </a:r>
          </a:p>
          <a:p>
            <a:pPr marL="343080" lvl="0" indent="-342720" algn="just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Устранение </a:t>
            </a:r>
            <a:r>
              <a:rPr lang="ru-RU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неожиданных проблем и большое увеличение функционала устройства;</a:t>
            </a:r>
          </a:p>
          <a:p>
            <a:pPr marL="360" lvl="0" algn="just">
              <a:spcBef>
                <a:spcPts val="1001"/>
              </a:spcBef>
              <a:buClr>
                <a:srgbClr val="8AD0D6"/>
              </a:buClr>
              <a:buSzPct val="80000"/>
            </a:pPr>
            <a:endParaRPr lang="ru-RU" spc="-1" dirty="0">
              <a:solidFill>
                <a:srgbClr val="EBEBE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24416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549000" y="811343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3200" b="1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Использованные методы  </a:t>
            </a:r>
            <a:endParaRPr lang="ru-RU" sz="3200" b="1" spc="-1" dirty="0">
              <a:solidFill>
                <a:srgbClr val="EBEBE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1327637" y="1723293"/>
            <a:ext cx="9285369" cy="4545858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Теоретические: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и синтез;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обобщение;</a:t>
            </a:r>
          </a:p>
          <a:p>
            <a:pPr marL="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Эмпирические: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программирование микроконтроллеров;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моделирование;</a:t>
            </a:r>
          </a:p>
          <a:p>
            <a:pPr marL="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Математические методы:</a:t>
            </a: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ru-RU" sz="2400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 визуализации данных;</a:t>
            </a:r>
          </a:p>
          <a:p>
            <a:pPr marL="360" lvl="0">
              <a:spcBef>
                <a:spcPts val="1001"/>
              </a:spcBef>
              <a:buClr>
                <a:srgbClr val="8AD0D6"/>
              </a:buClr>
              <a:buSzPct val="80000"/>
            </a:pPr>
            <a:endParaRPr lang="ru-RU" sz="2400" b="1" spc="-1" dirty="0">
              <a:solidFill>
                <a:srgbClr val="EBEBE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9675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1485900" y="284886"/>
            <a:ext cx="8291534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r>
              <a:rPr lang="ru-RU" sz="3200" b="1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Что </a:t>
            </a:r>
            <a:r>
              <a:rPr lang="ru-RU" sz="3200" b="1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такое </a:t>
            </a:r>
            <a:r>
              <a:rPr lang="ru-RU" sz="3200" b="1" strike="noStrike" spc="-1" dirty="0" err="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</a:t>
            </a:r>
            <a:r>
              <a:rPr lang="ru-RU" sz="3200" b="1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История создания </a:t>
            </a:r>
            <a:r>
              <a:rPr lang="ru-RU" sz="3200" b="1" strike="noStrike" spc="-1" dirty="0" err="1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бризера</a:t>
            </a:r>
            <a:endParaRPr lang="ru-RU" sz="3200" b="0" strike="noStrike" spc="-1" dirty="0" smtClean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549000" y="1477759"/>
            <a:ext cx="959832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just">
              <a:spcBef>
                <a:spcPts val="1001"/>
              </a:spcBef>
            </a:pP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— это компактное устройство приточной вентиляции.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</a:t>
            </a:r>
            <a:r>
              <a:rPr lang="ru-RU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принудительно подаёт воздух с улицы в помещение, очищая и подогревая его до комфортной температуры</a:t>
            </a:r>
            <a:r>
              <a:rPr lang="ru-RU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>
              <a:spcBef>
                <a:spcPts val="1001"/>
              </a:spcBef>
            </a:pPr>
            <a:r>
              <a:rPr lang="ru-RU" sz="24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400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</a:t>
            </a:r>
            <a:r>
              <a:rPr lang="ru-RU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ыл разработан в России в 2013 году компанией «</a:t>
            </a:r>
            <a:r>
              <a:rPr lang="ru-RU" sz="2400" b="0" strike="noStrike" spc="-1" dirty="0" err="1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Тион</a:t>
            </a:r>
            <a:r>
              <a:rPr lang="ru-RU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2400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4" name="Рисунок 5"/>
          <p:cNvPicPr/>
          <p:nvPr/>
        </p:nvPicPr>
        <p:blipFill>
          <a:blip r:embed="rId2"/>
          <a:stretch/>
        </p:blipFill>
        <p:spPr>
          <a:xfrm>
            <a:off x="2359370" y="3699900"/>
            <a:ext cx="2360449" cy="2656800"/>
          </a:xfrm>
          <a:prstGeom prst="rect">
            <a:avLst/>
          </a:prstGeom>
          <a:ln>
            <a:noFill/>
          </a:ln>
        </p:spPr>
      </p:pic>
      <p:pic>
        <p:nvPicPr>
          <p:cNvPr id="10" name="Объект 3"/>
          <p:cNvPicPr/>
          <p:nvPr/>
        </p:nvPicPr>
        <p:blipFill>
          <a:blip r:embed="rId3"/>
          <a:stretch/>
        </p:blipFill>
        <p:spPr>
          <a:xfrm>
            <a:off x="6530189" y="3699900"/>
            <a:ext cx="2613960" cy="2656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1992420" y="381684"/>
            <a:ext cx="8823434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48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</a:t>
            </a:r>
            <a:r>
              <a:rPr lang="ru-RU" sz="48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работы </a:t>
            </a:r>
            <a:r>
              <a:rPr lang="ru-RU" sz="4800" b="0" strike="noStrike" spc="-1" dirty="0" err="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бризера</a:t>
            </a:r>
            <a:r>
              <a:rPr lang="ru-RU" sz="48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ru-RU" sz="48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0" name="Объект 5"/>
          <p:cNvPicPr/>
          <p:nvPr/>
        </p:nvPicPr>
        <p:blipFill>
          <a:blip r:embed="rId2"/>
          <a:stretch/>
        </p:blipFill>
        <p:spPr>
          <a:xfrm>
            <a:off x="3885840" y="1690560"/>
            <a:ext cx="4419720" cy="4018680"/>
          </a:xfrm>
          <a:prstGeom prst="rect">
            <a:avLst/>
          </a:prstGeom>
          <a:ln>
            <a:noFill/>
          </a:ln>
        </p:spPr>
      </p:pic>
      <p:sp>
        <p:nvSpPr>
          <p:cNvPr id="111" name="CustomShape 2"/>
          <p:cNvSpPr/>
          <p:nvPr/>
        </p:nvSpPr>
        <p:spPr>
          <a:xfrm>
            <a:off x="178200" y="4458240"/>
            <a:ext cx="3628440" cy="69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32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RU" sz="32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пускное </a:t>
            </a:r>
            <a:r>
              <a:rPr lang="ru-RU" sz="3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отверстие </a:t>
            </a:r>
            <a:endParaRPr lang="ru-RU" sz="3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8393040" y="2012760"/>
            <a:ext cx="3628440" cy="69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32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ru-RU" sz="32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ешётка </a:t>
            </a:r>
            <a:r>
              <a:rPr lang="ru-RU" sz="32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бризера</a:t>
            </a:r>
            <a:r>
              <a:rPr lang="ru-RU" sz="3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3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CustomShape 4"/>
          <p:cNvSpPr/>
          <p:nvPr/>
        </p:nvSpPr>
        <p:spPr>
          <a:xfrm>
            <a:off x="8393040" y="5096160"/>
            <a:ext cx="3628440" cy="69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32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</a:t>
            </a:r>
            <a:r>
              <a:rPr lang="ru-RU" sz="32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ильтры</a:t>
            </a:r>
            <a:endParaRPr lang="ru-RU" sz="3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4" name="CustomShape 5"/>
          <p:cNvSpPr/>
          <p:nvPr/>
        </p:nvSpPr>
        <p:spPr>
          <a:xfrm>
            <a:off x="8306280" y="3642480"/>
            <a:ext cx="3628440" cy="69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32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ru-RU" sz="32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ерамический </a:t>
            </a:r>
            <a:r>
              <a:rPr lang="ru-RU" sz="3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РТС-нагреватель</a:t>
            </a:r>
            <a:endParaRPr lang="ru-RU" sz="3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CustomShape 6"/>
          <p:cNvSpPr/>
          <p:nvPr/>
        </p:nvSpPr>
        <p:spPr>
          <a:xfrm>
            <a:off x="217800" y="2117520"/>
            <a:ext cx="3628440" cy="69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3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Воздушный канал</a:t>
            </a:r>
            <a:endParaRPr lang="ru-RU" sz="3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CustomShape 7"/>
          <p:cNvSpPr/>
          <p:nvPr/>
        </p:nvSpPr>
        <p:spPr>
          <a:xfrm rot="2448000">
            <a:off x="3420360" y="3184920"/>
            <a:ext cx="2250720" cy="340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CustomShape 8"/>
          <p:cNvSpPr/>
          <p:nvPr/>
        </p:nvSpPr>
        <p:spPr>
          <a:xfrm rot="20304000">
            <a:off x="3837240" y="4426920"/>
            <a:ext cx="912240" cy="340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9"/>
          <p:cNvSpPr/>
          <p:nvPr/>
        </p:nvSpPr>
        <p:spPr>
          <a:xfrm rot="12153600">
            <a:off x="7180920" y="4711320"/>
            <a:ext cx="2250720" cy="340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CustomShape 10"/>
          <p:cNvSpPr/>
          <p:nvPr/>
        </p:nvSpPr>
        <p:spPr>
          <a:xfrm rot="11053200">
            <a:off x="7434360" y="3595680"/>
            <a:ext cx="947520" cy="340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11"/>
          <p:cNvSpPr/>
          <p:nvPr/>
        </p:nvSpPr>
        <p:spPr>
          <a:xfrm rot="9955800">
            <a:off x="7263720" y="2465280"/>
            <a:ext cx="1370880" cy="340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112" grpId="0"/>
      <p:bldP spid="113" grpId="0"/>
      <p:bldP spid="114" grpId="0"/>
      <p:bldP spid="1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Объект 6"/>
          <p:cNvPicPr/>
          <p:nvPr/>
        </p:nvPicPr>
        <p:blipFill>
          <a:blip r:embed="rId2"/>
          <a:stretch/>
        </p:blipFill>
        <p:spPr>
          <a:xfrm>
            <a:off x="2270520" y="1690560"/>
            <a:ext cx="3114720" cy="3610080"/>
          </a:xfrm>
          <a:prstGeom prst="rect">
            <a:avLst/>
          </a:prstGeom>
          <a:ln>
            <a:noFill/>
          </a:ln>
        </p:spPr>
      </p:pic>
      <p:pic>
        <p:nvPicPr>
          <p:cNvPr id="133" name="Рисунок 9"/>
          <p:cNvPicPr/>
          <p:nvPr/>
        </p:nvPicPr>
        <p:blipFill>
          <a:blip r:embed="rId3"/>
          <a:stretch/>
        </p:blipFill>
        <p:spPr>
          <a:xfrm>
            <a:off x="6935760" y="1690560"/>
            <a:ext cx="2867760" cy="3610080"/>
          </a:xfrm>
          <a:prstGeom prst="rect">
            <a:avLst/>
          </a:prstGeom>
          <a:ln>
            <a:noFill/>
          </a:ln>
        </p:spPr>
      </p:pic>
      <p:sp>
        <p:nvSpPr>
          <p:cNvPr id="134" name="CustomShape 1"/>
          <p:cNvSpPr/>
          <p:nvPr/>
        </p:nvSpPr>
        <p:spPr>
          <a:xfrm>
            <a:off x="1355400" y="437040"/>
            <a:ext cx="9404280" cy="140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4200" b="0" strike="noStrike" spc="-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Корпус устройства</a:t>
            </a:r>
            <a:endParaRPr lang="ru-RU" sz="4200" b="0" strike="noStrike" spc="-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Объект 7"/>
          <p:cNvPicPr/>
          <p:nvPr/>
        </p:nvPicPr>
        <p:blipFill>
          <a:blip r:embed="rId2"/>
          <a:stretch/>
        </p:blipFill>
        <p:spPr>
          <a:xfrm>
            <a:off x="1613773" y="1837249"/>
            <a:ext cx="4040636" cy="2125814"/>
          </a:xfrm>
          <a:prstGeom prst="rect">
            <a:avLst/>
          </a:prstGeom>
          <a:ln>
            <a:noFill/>
          </a:ln>
        </p:spPr>
      </p:pic>
      <p:pic>
        <p:nvPicPr>
          <p:cNvPr id="136" name="Рисунок 10"/>
          <p:cNvPicPr/>
          <p:nvPr/>
        </p:nvPicPr>
        <p:blipFill>
          <a:blip r:embed="rId3"/>
          <a:stretch/>
        </p:blipFill>
        <p:spPr>
          <a:xfrm>
            <a:off x="6732463" y="1839516"/>
            <a:ext cx="2750692" cy="2123547"/>
          </a:xfrm>
          <a:prstGeom prst="rect">
            <a:avLst/>
          </a:prstGeom>
          <a:ln>
            <a:noFill/>
          </a:ln>
        </p:spPr>
      </p:pic>
      <p:sp>
        <p:nvSpPr>
          <p:cNvPr id="137" name="TextShape 1"/>
          <p:cNvSpPr txBox="1"/>
          <p:nvPr/>
        </p:nvSpPr>
        <p:spPr>
          <a:xfrm>
            <a:off x="1350360" y="363778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42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Воздухозаборный </a:t>
            </a:r>
            <a:r>
              <a:rPr lang="ru-RU" sz="42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канал и</a:t>
            </a:r>
          </a:p>
          <a:p>
            <a:pPr algn="ctr"/>
            <a:r>
              <a:rPr lang="ru-RU" sz="4200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</a:t>
            </a:r>
            <a:r>
              <a:rPr lang="ru-RU" sz="4200" b="0" strike="noStrike" spc="-1" dirty="0" smtClean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лок вентиляторов</a:t>
            </a:r>
            <a:endParaRPr lang="ru-RU" sz="4200" b="0" strike="noStrike" spc="-1" dirty="0" smtClean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0000"/>
              </a:lnSpc>
            </a:pPr>
            <a:endParaRPr lang="ru-RU" sz="42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Объект 7"/>
          <p:cNvPicPr/>
          <p:nvPr/>
        </p:nvPicPr>
        <p:blipFill>
          <a:blip r:embed="rId4"/>
          <a:stretch/>
        </p:blipFill>
        <p:spPr>
          <a:xfrm>
            <a:off x="4616915" y="4254035"/>
            <a:ext cx="3275616" cy="194425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1055880" y="43164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4200" b="0" strike="noStrike" spc="-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фильтрации</a:t>
            </a:r>
            <a:endParaRPr lang="ru-RU" sz="4200" b="0" strike="noStrike" spc="-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9" name="Объект 5"/>
          <p:cNvPicPr/>
          <p:nvPr/>
        </p:nvPicPr>
        <p:blipFill>
          <a:blip r:embed="rId2"/>
          <a:stretch/>
        </p:blipFill>
        <p:spPr>
          <a:xfrm>
            <a:off x="1706760" y="2025360"/>
            <a:ext cx="4132440" cy="3070080"/>
          </a:xfrm>
          <a:prstGeom prst="rect">
            <a:avLst/>
          </a:prstGeom>
          <a:ln>
            <a:noFill/>
          </a:ln>
        </p:spPr>
      </p:pic>
      <p:pic>
        <p:nvPicPr>
          <p:cNvPr id="140" name="Рисунок 7"/>
          <p:cNvPicPr/>
          <p:nvPr/>
        </p:nvPicPr>
        <p:blipFill>
          <a:blip r:embed="rId3"/>
          <a:stretch/>
        </p:blipFill>
        <p:spPr>
          <a:xfrm>
            <a:off x="7093080" y="2025360"/>
            <a:ext cx="2570400" cy="3070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TM02836342[[fn=Ион]]</Template>
  <TotalTime>542</TotalTime>
  <Words>259</Words>
  <Application>Microsoft Office PowerPoint</Application>
  <PresentationFormat>Широкоэкранный</PresentationFormat>
  <Paragraphs>90</Paragraphs>
  <Slides>26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26</vt:i4>
      </vt:variant>
    </vt:vector>
  </HeadingPairs>
  <TitlesOfParts>
    <vt:vector size="36" baseType="lpstr">
      <vt:lpstr>Arial</vt:lpstr>
      <vt:lpstr>Calibri</vt:lpstr>
      <vt:lpstr>Century Gothic</vt:lpstr>
      <vt:lpstr>DejaVu Sans</vt:lpstr>
      <vt:lpstr>Symbol</vt:lpstr>
      <vt:lpstr>Times New Roman</vt:lpstr>
      <vt:lpstr>Wingdings</vt:lpstr>
      <vt:lpstr>Wingdings 3</vt:lpstr>
      <vt:lpstr>Office Theme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Государственное бюджетное общеобразовательное учреждение школа № 570  Невского района города Санкт-Петербурга</dc:title>
  <dc:subject/>
  <dc:creator>Roman</dc:creator>
  <dc:description/>
  <cp:lastModifiedBy>Пользователь Windows</cp:lastModifiedBy>
  <cp:revision>48</cp:revision>
  <dcterms:created xsi:type="dcterms:W3CDTF">2021-04-07T19:59:26Z</dcterms:created>
  <dcterms:modified xsi:type="dcterms:W3CDTF">2022-04-21T20:25:33Z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29</vt:i4>
  </property>
</Properties>
</file>